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326" r:id="rId3"/>
    <p:sldId id="257" r:id="rId4"/>
    <p:sldId id="258" r:id="rId5"/>
    <p:sldId id="259" r:id="rId6"/>
    <p:sldId id="261" r:id="rId7"/>
    <p:sldId id="286" r:id="rId8"/>
    <p:sldId id="327" r:id="rId9"/>
    <p:sldId id="287" r:id="rId10"/>
    <p:sldId id="263" r:id="rId11"/>
    <p:sldId id="264" r:id="rId12"/>
    <p:sldId id="265" r:id="rId13"/>
    <p:sldId id="267" r:id="rId14"/>
    <p:sldId id="268" r:id="rId15"/>
    <p:sldId id="270" r:id="rId16"/>
    <p:sldId id="271" r:id="rId17"/>
    <p:sldId id="272" r:id="rId18"/>
    <p:sldId id="328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329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30" r:id="rId43"/>
    <p:sldId id="301" r:id="rId44"/>
    <p:sldId id="302" r:id="rId45"/>
    <p:sldId id="325" r:id="rId46"/>
    <p:sldId id="307" r:id="rId47"/>
    <p:sldId id="308" r:id="rId48"/>
    <p:sldId id="309" r:id="rId49"/>
    <p:sldId id="312" r:id="rId50"/>
    <p:sldId id="314" r:id="rId51"/>
    <p:sldId id="315" r:id="rId52"/>
    <p:sldId id="316" r:id="rId53"/>
    <p:sldId id="331" r:id="rId54"/>
    <p:sldId id="333" r:id="rId55"/>
    <p:sldId id="334" r:id="rId56"/>
    <p:sldId id="340" r:id="rId57"/>
    <p:sldId id="335" r:id="rId58"/>
    <p:sldId id="339" r:id="rId59"/>
    <p:sldId id="337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9B9B"/>
    <a:srgbClr val="FF7D7D"/>
    <a:srgbClr val="FFC1C1"/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41" autoAdjust="0"/>
    <p:restoredTop sz="94660"/>
  </p:normalViewPr>
  <p:slideViewPr>
    <p:cSldViewPr snapToGrid="0">
      <p:cViewPr>
        <p:scale>
          <a:sx n="110" d="100"/>
          <a:sy n="110" d="100"/>
        </p:scale>
        <p:origin x="-164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A4351-EAC1-40A8-8BCF-FCBC696C272C}" type="datetimeFigureOut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79475-9C84-4299-AAFD-2DAFACC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98AEC-F942-4F05-A67B-713972542D36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565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EFD9-DDAC-4BB9-8567-4B8B18914BD5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78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3510-B1BC-4B2B-B410-AEF2467B25DA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000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665D-6266-404C-951D-E34332F260E5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989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40A-FF89-44E7-B630-FAA063CB068B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967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5DFE-011F-4C9D-AF0A-36DEE7CC8ABA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942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6155-8145-4E7A-88D0-851DCBDB7949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151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DAA-5D6F-4869-B3F4-F66981A4B55D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743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8EE8-2A54-414E-8F6C-5D317CE646C3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3326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9CB19-F198-4123-9DB0-6770C7EF0FD0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099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2974-8F18-4851-BCC7-9C8D804DCB4C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9441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ED7B-DAAF-4DB9-9EF5-9B2746DBC267}" type="datetime1">
              <a:rPr lang="zh-CN" altLang="en-US" smtClean="0"/>
              <a:t>2020/3/14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4C74-BF60-4CE0-8FC9-3A26C055D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595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9.png"/><Relationship Id="rId4" Type="http://schemas.openxmlformats.org/officeDocument/2006/relationships/oleObject" Target="../embeddings/oleObject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92" y="2789421"/>
            <a:ext cx="3257005" cy="27510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1438" y="605245"/>
            <a:ext cx="849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Chapter 7. Energy Surfaces and Kinetic Analyses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54359" y="1878440"/>
            <a:ext cx="313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动力学</a:t>
            </a:r>
            <a:r>
              <a:rPr lang="en-US" altLang="zh-CN" dirty="0" smtClean="0">
                <a:solidFill>
                  <a:srgbClr val="FF0000"/>
                </a:solidFill>
              </a:rPr>
              <a:t>(kinetics)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动态</a:t>
            </a:r>
            <a:r>
              <a:rPr lang="zh-CN" altLang="en-US" dirty="0" smtClean="0">
                <a:solidFill>
                  <a:srgbClr val="FF0000"/>
                </a:solidFill>
              </a:rPr>
              <a:t>学</a:t>
            </a:r>
            <a:r>
              <a:rPr lang="en-US" altLang="zh-CN" dirty="0" smtClean="0">
                <a:solidFill>
                  <a:srgbClr val="FF0000"/>
                </a:solidFill>
              </a:rPr>
              <a:t>(dynamics)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弧形 1"/>
          <p:cNvSpPr/>
          <p:nvPr/>
        </p:nvSpPr>
        <p:spPr>
          <a:xfrm>
            <a:off x="2386804" y="1981589"/>
            <a:ext cx="869872" cy="440031"/>
          </a:xfrm>
          <a:prstGeom prst="arc">
            <a:avLst>
              <a:gd name="adj1" fmla="val 18129748"/>
              <a:gd name="adj2" fmla="val 4008086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86669" y="2050597"/>
            <a:ext cx="27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化学动力学研究由宏观向微观的转变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44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885" y="3465130"/>
            <a:ext cx="2792625" cy="596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过渡态理论</a:t>
            </a:r>
            <a:r>
              <a:rPr lang="en-US" altLang="zh-CN" b="1" dirty="0" smtClean="0">
                <a:solidFill>
                  <a:srgbClr val="0033CC"/>
                </a:solidFill>
              </a:rPr>
              <a:t>(</a:t>
            </a:r>
            <a:r>
              <a:rPr lang="en-US" altLang="zh-CN" b="1" dirty="0" err="1" smtClean="0">
                <a:solidFill>
                  <a:srgbClr val="0033CC"/>
                </a:solidFill>
              </a:rPr>
              <a:t>TST</a:t>
            </a:r>
            <a:r>
              <a:rPr lang="en-US" altLang="zh-CN" b="1" dirty="0" smtClean="0">
                <a:solidFill>
                  <a:srgbClr val="0033CC"/>
                </a:solidFill>
              </a:rPr>
              <a:t>)</a:t>
            </a:r>
            <a:endParaRPr lang="zh-CN" altLang="en-US" b="1" dirty="0" smtClean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文本框 10"/>
              <p:cNvSpPr txBox="1"/>
              <p:nvPr/>
            </p:nvSpPr>
            <p:spPr>
              <a:xfrm>
                <a:off x="3475046" y="1614653"/>
                <a:ext cx="233743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⇌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ǂ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046" y="1614653"/>
                <a:ext cx="2337435" cy="347403"/>
              </a:xfrm>
              <a:prstGeom prst="rect">
                <a:avLst/>
              </a:prstGeom>
              <a:blipFill rotWithShape="0">
                <a:blip r:embed="rId3"/>
                <a:stretch>
                  <a:fillRect l="-2089" r="-1828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63770"/>
          <a:stretch/>
        </p:blipFill>
        <p:spPr>
          <a:xfrm>
            <a:off x="3196674" y="2544881"/>
            <a:ext cx="2894175" cy="9202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文本框 14"/>
              <p:cNvSpPr txBox="1"/>
              <p:nvPr/>
            </p:nvSpPr>
            <p:spPr>
              <a:xfrm>
                <a:off x="3619638" y="5159829"/>
                <a:ext cx="23723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ǂ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𝑹𝑻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38" y="5159829"/>
                <a:ext cx="2372381" cy="62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4589417" y="4319452"/>
            <a:ext cx="0" cy="5660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64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27610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Arrhenius rate law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185955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/>
              <a:t>Eyring</a:t>
            </a:r>
            <a:r>
              <a:rPr lang="en-US" altLang="zh-CN" b="1" dirty="0" smtClean="0"/>
              <a:t> equation 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149531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334000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/>
              <p:cNvSpPr txBox="1"/>
              <p:nvPr/>
            </p:nvSpPr>
            <p:spPr>
              <a:xfrm>
                <a:off x="5569989" y="3146052"/>
                <a:ext cx="23723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ǂ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989" y="3146052"/>
                <a:ext cx="2372381" cy="622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文本框 7"/>
              <p:cNvSpPr txBox="1"/>
              <p:nvPr/>
            </p:nvSpPr>
            <p:spPr>
              <a:xfrm>
                <a:off x="1704004" y="3309430"/>
                <a:ext cx="1555875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04" y="3309430"/>
                <a:ext cx="1555875" cy="295594"/>
              </a:xfrm>
              <a:prstGeom prst="rect">
                <a:avLst/>
              </a:prstGeom>
              <a:blipFill rotWithShape="0">
                <a:blip r:embed="rId3"/>
                <a:stretch>
                  <a:fillRect l="-2745" t="-625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27610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（宏观速率常数）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5722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（微观速率常数）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56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17" y="2078809"/>
            <a:ext cx="5518165" cy="3660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33CC"/>
                </a:solidFill>
              </a:rPr>
              <a:t>Boltzmann</a:t>
            </a:r>
            <a:r>
              <a:rPr lang="zh-CN" altLang="en-US" b="1" dirty="0" smtClean="0">
                <a:solidFill>
                  <a:srgbClr val="0033CC"/>
                </a:solidFill>
              </a:rPr>
              <a:t>分布（温度的影响）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44" y="2727234"/>
            <a:ext cx="2284875" cy="8636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0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2" y="2205083"/>
            <a:ext cx="7461584" cy="32636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活化络合物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855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62089"/>
          <a:stretch/>
        </p:blipFill>
        <p:spPr>
          <a:xfrm>
            <a:off x="2486298" y="1350334"/>
            <a:ext cx="4265101" cy="11170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活化参数和</a:t>
            </a:r>
            <a:r>
              <a:rPr lang="en-US" altLang="zh-CN" b="1" dirty="0" smtClean="0">
                <a:solidFill>
                  <a:srgbClr val="0033CC"/>
                </a:solidFill>
              </a:rPr>
              <a:t>Arrhenius</a:t>
            </a:r>
            <a:r>
              <a:rPr lang="zh-CN" altLang="en-US" b="1" dirty="0" smtClean="0">
                <a:solidFill>
                  <a:srgbClr val="0033CC"/>
                </a:solidFill>
              </a:rPr>
              <a:t>实验测定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110"/>
          <a:stretch/>
        </p:blipFill>
        <p:spPr>
          <a:xfrm>
            <a:off x="952582" y="2232837"/>
            <a:ext cx="7332531" cy="442330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6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1" y="1095154"/>
            <a:ext cx="7877421" cy="521658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40" y="1065045"/>
            <a:ext cx="4970115" cy="55202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6" y="364841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活化参数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88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19" y="850230"/>
            <a:ext cx="6936385" cy="582609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331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与动力学分析相关的假定和原则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102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87" y="1854200"/>
            <a:ext cx="3198826" cy="314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6" y="958395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33CC"/>
                </a:solidFill>
              </a:rPr>
              <a:t>Hammond</a:t>
            </a:r>
            <a:r>
              <a:rPr lang="zh-CN" altLang="en-US" b="1" dirty="0">
                <a:solidFill>
                  <a:srgbClr val="0033CC"/>
                </a:solidFill>
              </a:rPr>
              <a:t>假定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86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势能面与相关概念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11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01" y="925490"/>
            <a:ext cx="4754594" cy="56799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不同势能面及符合</a:t>
            </a:r>
            <a:r>
              <a:rPr lang="en-US" altLang="zh-CN" b="1" dirty="0" smtClean="0">
                <a:solidFill>
                  <a:srgbClr val="0033CC"/>
                </a:solidFill>
              </a:rPr>
              <a:t>Hammond</a:t>
            </a:r>
            <a:r>
              <a:rPr lang="zh-CN" altLang="en-US" b="1" dirty="0" smtClean="0">
                <a:solidFill>
                  <a:srgbClr val="0033CC"/>
                </a:solidFill>
              </a:rPr>
              <a:t>假定的反应坐标图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62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15" y="1314115"/>
            <a:ext cx="3249601" cy="447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621513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符合</a:t>
            </a:r>
            <a:r>
              <a:rPr lang="en-US" altLang="zh-CN" b="1" dirty="0" smtClean="0">
                <a:solidFill>
                  <a:srgbClr val="0033CC"/>
                </a:solidFill>
              </a:rPr>
              <a:t>Hammond</a:t>
            </a:r>
            <a:r>
              <a:rPr lang="zh-CN" altLang="en-US" b="1" dirty="0" smtClean="0">
                <a:solidFill>
                  <a:srgbClr val="0033CC"/>
                </a:solidFill>
              </a:rPr>
              <a:t>假定的反应坐标图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46" y="1418389"/>
            <a:ext cx="2864054" cy="43877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2081" y="6179791"/>
            <a:ext cx="76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只预测过渡态在反应坐标上的位置，而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</a:rPr>
              <a:t>预测能垒高度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22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2" y="1854533"/>
            <a:ext cx="8808966" cy="428157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35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06" y="799096"/>
            <a:ext cx="8037336" cy="576528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16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2" y="1446820"/>
            <a:ext cx="3916454" cy="37387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33CC"/>
                </a:solidFill>
              </a:rPr>
              <a:t>Curtin-Hammett</a:t>
            </a:r>
            <a:r>
              <a:rPr lang="zh-CN" altLang="en-US" b="1" dirty="0" smtClean="0">
                <a:solidFill>
                  <a:srgbClr val="0033CC"/>
                </a:solidFill>
              </a:rPr>
              <a:t>原理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24" y="4182309"/>
            <a:ext cx="2386425" cy="1003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文本框 4"/>
              <p:cNvSpPr txBox="1"/>
              <p:nvPr/>
            </p:nvSpPr>
            <p:spPr>
              <a:xfrm>
                <a:off x="6050661" y="1866566"/>
                <a:ext cx="135415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⇌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/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1866566"/>
                <a:ext cx="1354153" cy="331437"/>
              </a:xfrm>
              <a:prstGeom prst="rect">
                <a:avLst/>
              </a:prstGeom>
              <a:blipFill rotWithShape="0">
                <a:blip r:embed="rId4"/>
                <a:stretch>
                  <a:fillRect l="-675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文本框 5"/>
              <p:cNvSpPr txBox="1"/>
              <p:nvPr/>
            </p:nvSpPr>
            <p:spPr>
              <a:xfrm>
                <a:off x="6050661" y="2454442"/>
                <a:ext cx="1267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2454442"/>
                <a:ext cx="126797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327" r="-96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/>
              <p:cNvSpPr txBox="1"/>
              <p:nvPr/>
            </p:nvSpPr>
            <p:spPr>
              <a:xfrm>
                <a:off x="6050661" y="2937066"/>
                <a:ext cx="1283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61" y="2937066"/>
                <a:ext cx="128394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286" r="-142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907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3" y="1082841"/>
            <a:ext cx="7623470" cy="529389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09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4" y="1359569"/>
            <a:ext cx="4052648" cy="40546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501" y="364841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微观可逆性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2081" y="6179791"/>
            <a:ext cx="76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正负</a:t>
            </a:r>
            <a:r>
              <a:rPr lang="zh-CN" altLang="en-US" dirty="0" smtClean="0">
                <a:solidFill>
                  <a:srgbClr val="FF0000"/>
                </a:solidFill>
              </a:rPr>
              <a:t>反应经历相同的过渡态和中间体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55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83" y="771690"/>
            <a:ext cx="7595901" cy="58336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33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4827" t="51974" r="5987"/>
          <a:stretch/>
        </p:blipFill>
        <p:spPr>
          <a:xfrm>
            <a:off x="4644191" y="2408864"/>
            <a:ext cx="4235116" cy="240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6368" t="3716" r="7200" b="50235"/>
          <a:stretch/>
        </p:blipFill>
        <p:spPr>
          <a:xfrm>
            <a:off x="303707" y="2508041"/>
            <a:ext cx="4087820" cy="23100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9501" y="1038610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动力学控制 </a:t>
            </a:r>
            <a:r>
              <a:rPr lang="en-US" altLang="zh-CN" b="1" dirty="0" smtClean="0">
                <a:solidFill>
                  <a:srgbClr val="0033CC"/>
                </a:solidFill>
              </a:rPr>
              <a:t>vs. </a:t>
            </a:r>
            <a:r>
              <a:rPr lang="zh-CN" altLang="en-US" b="1" dirty="0" smtClean="0">
                <a:solidFill>
                  <a:srgbClr val="0033CC"/>
                </a:solidFill>
              </a:rPr>
              <a:t>热力学控制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120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98" y="1933742"/>
            <a:ext cx="8423430" cy="315561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07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84" y="2788451"/>
            <a:ext cx="5535269" cy="23816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04458" y="862147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位能面和反应坐标图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70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4. </a:t>
            </a:r>
            <a:r>
              <a:rPr lang="zh-CN" altLang="en-US" sz="2400" b="1" dirty="0" smtClean="0"/>
              <a:t>动力学实验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68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232"/>
          <a:stretch/>
        </p:blipFill>
        <p:spPr>
          <a:xfrm>
            <a:off x="1290179" y="2100077"/>
            <a:ext cx="2872747" cy="2657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9501" y="1038610"/>
            <a:ext cx="4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决速步类型与反应级数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205958" y="3284621"/>
            <a:ext cx="52790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205957" y="4291264"/>
            <a:ext cx="52790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76537" y="2598821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一级反应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76537" y="3673473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二级反应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391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1353" y="2091926"/>
            <a:ext cx="3191320" cy="33246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反应速率与反应级数（零级、一级、二级反应）的对应关系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文本框 5"/>
              <p:cNvSpPr txBox="1"/>
              <p:nvPr/>
            </p:nvSpPr>
            <p:spPr>
              <a:xfrm>
                <a:off x="569731" y="5682915"/>
                <a:ext cx="8004539" cy="63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也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由准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一级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条件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测得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或者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通过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初始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反应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速率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分析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得到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31" y="5682915"/>
                <a:ext cx="8004539" cy="6304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04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19" y="285749"/>
            <a:ext cx="6879031" cy="645795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605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996"/>
          <a:stretch/>
        </p:blipFill>
        <p:spPr>
          <a:xfrm>
            <a:off x="1940195" y="1880348"/>
            <a:ext cx="2745017" cy="2838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一级反应动力学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715589" y="3406451"/>
            <a:ext cx="34921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90903" y="2613971"/>
            <a:ext cx="1950720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微分速率方程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90903" y="3872065"/>
            <a:ext cx="1950720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积分速率方程</a:t>
            </a:r>
            <a:endParaRPr lang="zh-CN" altLang="en-US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1698"/>
          <a:stretch/>
        </p:blipFill>
        <p:spPr>
          <a:xfrm>
            <a:off x="3547784" y="5156819"/>
            <a:ext cx="2309690" cy="10383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79074" y="5136877"/>
            <a:ext cx="2495006" cy="10400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519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42" y="435191"/>
            <a:ext cx="7428694" cy="621014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18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8719"/>
          <a:stretch/>
        </p:blipFill>
        <p:spPr>
          <a:xfrm>
            <a:off x="3204352" y="2227036"/>
            <a:ext cx="2735296" cy="136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二级反应动力学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2" y="931742"/>
            <a:ext cx="8335537" cy="542811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60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84"/>
          <a:stretch/>
        </p:blipFill>
        <p:spPr>
          <a:xfrm>
            <a:off x="3219988" y="2388733"/>
            <a:ext cx="2704023" cy="7430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准一级反应动力学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27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5227"/>
          <a:stretch/>
        </p:blipFill>
        <p:spPr>
          <a:xfrm>
            <a:off x="1787548" y="1803779"/>
            <a:ext cx="5387523" cy="62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平衡动力学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/>
              <p:cNvSpPr txBox="1"/>
              <p:nvPr/>
            </p:nvSpPr>
            <p:spPr>
              <a:xfrm>
                <a:off x="4114800" y="2995683"/>
                <a:ext cx="73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/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95683"/>
                <a:ext cx="7330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833" r="-25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2929365" y="3641518"/>
            <a:ext cx="978267" cy="1094169"/>
          </a:xfrm>
          <a:prstGeom prst="roundRect">
            <a:avLst>
              <a:gd name="adj" fmla="val 96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6960" y="3797624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[A]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026960" y="4229875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[B]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019747" y="3641518"/>
            <a:ext cx="978267" cy="1094169"/>
          </a:xfrm>
          <a:prstGeom prst="roundRect">
            <a:avLst>
              <a:gd name="adj" fmla="val 96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117342" y="3797624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[A]</a:t>
            </a:r>
            <a:r>
              <a:rPr lang="en-US" altLang="zh-CN" baseline="-25000" dirty="0" smtClean="0"/>
              <a:t>e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117341" y="4229875"/>
            <a:ext cx="7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[B]</a:t>
            </a:r>
            <a:r>
              <a:rPr lang="en-US" altLang="zh-CN" baseline="-25000" dirty="0" smtClean="0"/>
              <a:t>e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114800" y="4166956"/>
            <a:ext cx="733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文本框 17"/>
              <p:cNvSpPr txBox="1"/>
              <p:nvPr/>
            </p:nvSpPr>
            <p:spPr>
              <a:xfrm>
                <a:off x="2326789" y="5086436"/>
                <a:ext cx="4490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[A]</a:t>
                </a:r>
                <a:r>
                  <a:rPr lang="en-US" altLang="zh-CN" baseline="-25000" dirty="0" smtClean="0"/>
                  <a:t>e</a:t>
                </a:r>
                <a:r>
                  <a:rPr lang="en-US" altLang="zh-CN" dirty="0" smtClean="0"/>
                  <a:t> = [A]</a:t>
                </a:r>
                <a:r>
                  <a:rPr lang="en-US" altLang="zh-CN" baseline="-25000" dirty="0" smtClean="0"/>
                  <a:t>0</a:t>
                </a:r>
                <a:r>
                  <a:rPr lang="zh-CN" altLang="en-US" dirty="0" smtClean="0"/>
                  <a:t/>
                </a:r>
                <a:r>
                  <a:rPr lang="en-US" altLang="zh-CN" dirty="0" smtClean="0"/>
                  <a:t>- [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lang="en-US" altLang="zh-CN" dirty="0" smtClean="0"/>
                  <a:t>]</a:t>
                </a:r>
                <a:r>
                  <a:rPr lang="en-US" altLang="zh-CN" baseline="-25000" dirty="0" smtClean="0"/>
                  <a:t>e</a:t>
                </a:r>
                <a:endParaRPr lang="zh-CN" altLang="en-US" baseline="-25000" dirty="0" smtClean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9" y="5086436"/>
                <a:ext cx="449042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文本框 18"/>
              <p:cNvSpPr txBox="1"/>
              <p:nvPr/>
            </p:nvSpPr>
            <p:spPr>
              <a:xfrm>
                <a:off x="2326789" y="5653736"/>
                <a:ext cx="4490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[B]</a:t>
                </a:r>
                <a:r>
                  <a:rPr lang="en-US" altLang="zh-CN" baseline="-25000" dirty="0" smtClean="0"/>
                  <a:t>e</a:t>
                </a:r>
                <a:r>
                  <a:rPr lang="en-US" altLang="zh-CN" dirty="0" smtClean="0"/>
                  <a:t> = [B]</a:t>
                </a:r>
                <a:r>
                  <a:rPr lang="en-US" altLang="zh-CN" baseline="-25000" dirty="0" smtClean="0"/>
                  <a:t>0</a:t>
                </a:r>
                <a:r>
                  <a:rPr lang="zh-CN" altLang="en-US" dirty="0" smtClean="0"/>
                  <a:t/>
                </a:r>
                <a:r>
                  <a:rPr lang="en-US" altLang="zh-CN" dirty="0" smtClean="0"/>
                  <a:t>+ [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lang="en-US" altLang="zh-CN" dirty="0" smtClean="0"/>
                  <a:t>]</a:t>
                </a:r>
                <a:r>
                  <a:rPr lang="en-US" altLang="zh-CN" baseline="-25000" dirty="0" smtClean="0"/>
                  <a:t>e</a:t>
                </a:r>
                <a:endParaRPr lang="zh-CN" altLang="en-US" baseline="-25000" dirty="0" smtClean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9" y="5653736"/>
                <a:ext cx="44904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04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00" y="1858937"/>
            <a:ext cx="5814322" cy="41294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反应决速步</a:t>
            </a:r>
            <a:r>
              <a:rPr lang="en-US" altLang="zh-CN" b="1" dirty="0" smtClean="0">
                <a:solidFill>
                  <a:srgbClr val="0033CC"/>
                </a:solidFill>
              </a:rPr>
              <a:t>(rate-determining step, </a:t>
            </a:r>
            <a:r>
              <a:rPr lang="en-US" altLang="zh-CN" b="1" dirty="0" err="1" smtClean="0">
                <a:solidFill>
                  <a:srgbClr val="0033CC"/>
                </a:solidFill>
              </a:rPr>
              <a:t>rds</a:t>
            </a:r>
            <a:r>
              <a:rPr lang="en-US" altLang="zh-CN" b="1" dirty="0" smtClean="0">
                <a:solidFill>
                  <a:srgbClr val="0033CC"/>
                </a:solidFill>
              </a:rPr>
              <a:t>)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090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2908"/>
          <a:stretch/>
        </p:blipFill>
        <p:spPr>
          <a:xfrm>
            <a:off x="2119775" y="1366284"/>
            <a:ext cx="4767972" cy="2448267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3662"/>
          <a:stretch/>
        </p:blipFill>
        <p:spPr>
          <a:xfrm>
            <a:off x="3203960" y="5064880"/>
            <a:ext cx="2763376" cy="10955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0237" y="5039143"/>
            <a:ext cx="3057099" cy="10955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31057" y="4080683"/>
            <a:ext cx="0" cy="736979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平衡动力学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69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13"/>
          <a:stretch/>
        </p:blipFill>
        <p:spPr>
          <a:xfrm>
            <a:off x="562460" y="2634017"/>
            <a:ext cx="8114133" cy="2524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反应计量式与速率定律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94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5. </a:t>
            </a:r>
            <a:r>
              <a:rPr lang="zh-CN" altLang="en-US" sz="2400" b="1" dirty="0" smtClean="0"/>
              <a:t>复杂反应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5122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17" r="55035" b="30627"/>
          <a:stretch/>
        </p:blipFill>
        <p:spPr>
          <a:xfrm>
            <a:off x="998999" y="1945087"/>
            <a:ext cx="2060812" cy="16852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 smtClean="0">
                <a:solidFill>
                  <a:srgbClr val="0033CC"/>
                </a:solidFill>
              </a:rPr>
              <a:t>——</a:t>
            </a:r>
            <a:r>
              <a:rPr lang="zh-CN" altLang="en-US" b="1" dirty="0" smtClean="0">
                <a:solidFill>
                  <a:srgbClr val="0033CC"/>
                </a:solidFill>
              </a:rPr>
              <a:t>稳态动力学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9825"/>
          <a:stretch/>
        </p:blipFill>
        <p:spPr>
          <a:xfrm>
            <a:off x="4864194" y="3753533"/>
            <a:ext cx="2399651" cy="19624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2289" r="43237"/>
          <a:stretch/>
        </p:blipFill>
        <p:spPr>
          <a:xfrm>
            <a:off x="4174106" y="2957124"/>
            <a:ext cx="3779828" cy="67318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>
            <a:off x="4174106" y="5179486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23284" y="1038610"/>
            <a:ext cx="26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稳态近似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SSA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808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 smtClean="0">
                <a:solidFill>
                  <a:srgbClr val="0033CC"/>
                </a:solidFill>
              </a:rPr>
              <a:t>——</a:t>
            </a:r>
            <a:r>
              <a:rPr lang="zh-CN" altLang="en-US" b="1" dirty="0" smtClean="0">
                <a:solidFill>
                  <a:srgbClr val="0033CC"/>
                </a:solidFill>
              </a:rPr>
              <a:t>稳态动力学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300"/>
          <a:stretch/>
        </p:blipFill>
        <p:spPr>
          <a:xfrm>
            <a:off x="673288" y="2137516"/>
            <a:ext cx="2554540" cy="168616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0204" b="26057"/>
          <a:stretch/>
        </p:blipFill>
        <p:spPr>
          <a:xfrm>
            <a:off x="4147389" y="3306895"/>
            <a:ext cx="3998835" cy="240906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>
            <a:off x="3804086" y="5179486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836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复杂反应动力学</a:t>
            </a:r>
            <a:r>
              <a:rPr lang="en-US" altLang="zh-CN" b="1" dirty="0" smtClean="0">
                <a:solidFill>
                  <a:srgbClr val="0033CC"/>
                </a:solidFill>
              </a:rPr>
              <a:t>——</a:t>
            </a:r>
            <a:r>
              <a:rPr lang="zh-CN" altLang="en-US" b="1" dirty="0" smtClean="0">
                <a:solidFill>
                  <a:srgbClr val="0033CC"/>
                </a:solidFill>
              </a:rPr>
              <a:t>稳态动力学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687608" y="2168176"/>
            <a:ext cx="0" cy="35477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08" r="52308" b="52823"/>
          <a:stretch/>
        </p:blipFill>
        <p:spPr>
          <a:xfrm>
            <a:off x="1097245" y="2168176"/>
            <a:ext cx="1931187" cy="207721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002" r="39139"/>
          <a:stretch/>
        </p:blipFill>
        <p:spPr>
          <a:xfrm>
            <a:off x="3957850" y="3470535"/>
            <a:ext cx="3868401" cy="2245422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28697" y="5147402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85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84" y="2929675"/>
            <a:ext cx="6707366" cy="3880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8075"/>
          <a:stretch/>
        </p:blipFill>
        <p:spPr>
          <a:xfrm>
            <a:off x="1501617" y="529389"/>
            <a:ext cx="6670781" cy="270271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702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7952" y="2518318"/>
            <a:ext cx="3765612" cy="354031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0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4" y="454525"/>
            <a:ext cx="8043592" cy="629044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628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21"/>
          <a:stretch/>
        </p:blipFill>
        <p:spPr>
          <a:xfrm>
            <a:off x="4041797" y="3983692"/>
            <a:ext cx="2304199" cy="7430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应用稳态近似（</a:t>
            </a:r>
            <a:r>
              <a:rPr lang="en-US" altLang="zh-CN" b="1" dirty="0" err="1" smtClean="0">
                <a:solidFill>
                  <a:srgbClr val="0033CC"/>
                </a:solidFill>
              </a:rPr>
              <a:t>SSA</a:t>
            </a:r>
            <a:r>
              <a:rPr lang="zh-CN" altLang="en-US" b="1" dirty="0" smtClean="0">
                <a:solidFill>
                  <a:srgbClr val="0033CC"/>
                </a:solidFill>
              </a:rPr>
              <a:t>）预测反应级数变化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4557" r="71350"/>
          <a:stretch/>
        </p:blipFill>
        <p:spPr>
          <a:xfrm>
            <a:off x="7011840" y="3992319"/>
            <a:ext cx="1550220" cy="63746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08" r="52308" b="71161"/>
          <a:stretch/>
        </p:blipFill>
        <p:spPr>
          <a:xfrm>
            <a:off x="1071754" y="2426799"/>
            <a:ext cx="1931187" cy="126976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135" t="83239" r="39138"/>
          <a:stretch/>
        </p:blipFill>
        <p:spPr>
          <a:xfrm>
            <a:off x="1071754" y="3942066"/>
            <a:ext cx="2970043" cy="737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7095" y="1540042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回顾：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文本框 10"/>
              <p:cNvSpPr txBox="1"/>
              <p:nvPr/>
            </p:nvSpPr>
            <p:spPr>
              <a:xfrm>
                <a:off x="932332" y="5118302"/>
                <a:ext cx="8247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𝑒𝑥𝑐𝑒𝑠𝑠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𝑏𝑒𝑔𝑖𝑛𝑛𝑖𝑛𝑔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32" y="5118302"/>
                <a:ext cx="824771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6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>
            <a:off x="647815" y="4154104"/>
            <a:ext cx="343303" cy="313898"/>
          </a:xfrm>
          <a:prstGeom prst="rightArrow">
            <a:avLst/>
          </a:prstGeom>
          <a:solidFill>
            <a:srgbClr val="FFC1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509950" y="4193494"/>
            <a:ext cx="343303" cy="313898"/>
          </a:xfrm>
          <a:prstGeom prst="rightArrow">
            <a:avLst/>
          </a:prstGeom>
          <a:solidFill>
            <a:srgbClr val="FF9B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507266" y="4198270"/>
            <a:ext cx="343303" cy="3138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842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速率和速率常数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1" y="1794728"/>
            <a:ext cx="4967824" cy="38745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75539"/>
          <a:stretch/>
        </p:blipFill>
        <p:spPr>
          <a:xfrm>
            <a:off x="5968041" y="4309854"/>
            <a:ext cx="1701539" cy="55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61" y="3154154"/>
            <a:ext cx="3757351" cy="11557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01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8734" y="2090550"/>
            <a:ext cx="3086531" cy="26768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饱和动力学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65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5" y="1075823"/>
            <a:ext cx="8557638" cy="475971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92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预先快速平衡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28004" y="2672462"/>
            <a:ext cx="5258860" cy="1148552"/>
            <a:chOff x="1928004" y="2672462"/>
            <a:chExt cx="5258860" cy="1148552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7503"/>
            <a:stretch/>
          </p:blipFill>
          <p:spPr>
            <a:xfrm>
              <a:off x="4040166" y="2672462"/>
              <a:ext cx="3146698" cy="1148552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60021"/>
            <a:stretch/>
          </p:blipFill>
          <p:spPr>
            <a:xfrm>
              <a:off x="1928004" y="2826067"/>
              <a:ext cx="2955406" cy="953054"/>
            </a:xfrm>
            <a:prstGeom prst="rect">
              <a:avLst/>
            </a:prstGeom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3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7. </a:t>
            </a:r>
            <a:r>
              <a:rPr lang="zh-CN" altLang="en-US" sz="2400" b="1" dirty="0" smtClean="0"/>
              <a:t>速率常数的计算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12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0067" y="2285749"/>
            <a:ext cx="2924583" cy="283884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69814" y="2295275"/>
            <a:ext cx="3134162" cy="2829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33CC"/>
                </a:solidFill>
              </a:rPr>
              <a:t>Marcus</a:t>
            </a:r>
            <a:r>
              <a:rPr lang="zh-CN" altLang="en-US" b="1" dirty="0" smtClean="0">
                <a:solidFill>
                  <a:srgbClr val="0033CC"/>
                </a:solidFill>
              </a:rPr>
              <a:t>理论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9106" y="5817736"/>
            <a:ext cx="462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用抛物线对</a:t>
            </a:r>
            <a:r>
              <a:rPr lang="en-US" altLang="zh-CN" dirty="0" smtClean="0">
                <a:solidFill>
                  <a:srgbClr val="FF0000"/>
                </a:solidFill>
              </a:rPr>
              <a:t>Morse</a:t>
            </a:r>
            <a:r>
              <a:rPr lang="zh-CN" altLang="en-US" dirty="0" smtClean="0">
                <a:solidFill>
                  <a:srgbClr val="FF0000"/>
                </a:solidFill>
              </a:rPr>
              <a:t>势能进行近似模拟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290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固有能垒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83091724"/>
              </p:ext>
            </p:extLst>
          </p:nvPr>
        </p:nvGraphicFramePr>
        <p:xfrm>
          <a:off x="1016305" y="1636278"/>
          <a:ext cx="3954980" cy="379530"/>
        </p:xfrm>
        <a:graphic>
          <a:graphicData uri="http://schemas.openxmlformats.org/presentationml/2006/ole">
            <p:oleObj spid="_x0000_s1046" name="CS ChemDraw Drawing" r:id="rId3" imgW="2712405" imgH="260010" progId="ChemDraw.Document.6.0">
              <p:embed/>
            </p:oleObj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24191554"/>
              </p:ext>
            </p:extLst>
          </p:nvPr>
        </p:nvGraphicFramePr>
        <p:xfrm>
          <a:off x="1016305" y="2693702"/>
          <a:ext cx="4035977" cy="962710"/>
        </p:xfrm>
        <a:graphic>
          <a:graphicData uri="http://schemas.openxmlformats.org/presentationml/2006/ole">
            <p:oleObj spid="_x0000_s1047" name="CS ChemDraw Drawing" r:id="rId4" imgW="2768863" imgH="660960" progId="ChemDraw.Document.6.0">
              <p:embed/>
            </p:oleObj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494983" y="3313888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 smtClean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 smtClean="0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30000" dirty="0" smtClean="0"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 smtClean="0">
                <a:latin typeface="Calibri" panose="020F0502020204030204" pitchFamily="34" charset="0"/>
                <a:cs typeface="Arial" panose="020B0604020202020204" pitchFamily="34" charset="0"/>
              </a:rPr>
              <a:t> = 41.8 kcal/</a:t>
            </a:r>
            <a:r>
              <a:rPr lang="en-US" altLang="zh-CN" sz="1600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4983" y="2745882"/>
            <a:ext cx="282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 smtClean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 smtClean="0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30000" dirty="0" smtClean="0"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 smtClean="0">
                <a:latin typeface="Calibri" panose="020F0502020204030204" pitchFamily="34" charset="0"/>
                <a:cs typeface="Arial" panose="020B0604020202020204" pitchFamily="34" charset="0"/>
              </a:rPr>
              <a:t> = 23.7 kcal/</a:t>
            </a:r>
            <a:r>
              <a:rPr lang="en-US" altLang="zh-CN" sz="1600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37939" y="2279249"/>
            <a:ext cx="439270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7372" y="2410257"/>
            <a:ext cx="147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自交换反应：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7" name="内容占位符 3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95" r="44130" b="70731"/>
          <a:stretch/>
        </p:blipFill>
        <p:spPr>
          <a:xfrm>
            <a:off x="2442882" y="4070864"/>
            <a:ext cx="4258235" cy="205394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94982" y="1653117"/>
            <a:ext cx="364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600" i="1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600" baseline="-25000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1600" baseline="30000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ǂ</a:t>
            </a:r>
            <a:r>
              <a:rPr lang="en-US" altLang="zh-CN" sz="1600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Calibri" panose="020F0502020204030204" pitchFamily="34" charset="0"/>
                <a:cs typeface="Arial" panose="020B0604020202020204" pitchFamily="34" charset="0"/>
              </a:rPr>
              <a:t>= (23.7 + 41.8)/2 = 32.8 kcal/</a:t>
            </a:r>
            <a:r>
              <a:rPr lang="en-US" altLang="zh-CN" sz="1600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945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6665"/>
          <a:stretch/>
        </p:blipFill>
        <p:spPr>
          <a:xfrm>
            <a:off x="3221330" y="4387036"/>
            <a:ext cx="2847777" cy="6814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抛物线分析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8015" y="1667757"/>
            <a:ext cx="3264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1</a:t>
            </a:r>
            <a:r>
              <a:rPr lang="zh-CN" altLang="en-US" sz="1400" dirty="0" smtClean="0"/>
              <a:t>）左右平移，使交点为</a:t>
            </a:r>
            <a:r>
              <a:rPr lang="en-US" altLang="zh-CN" sz="1400" dirty="0" smtClean="0"/>
              <a:t>32.8 kcal/</a:t>
            </a:r>
            <a:r>
              <a:rPr lang="en-US" altLang="zh-CN" sz="1400" dirty="0" err="1" smtClean="0"/>
              <a:t>mol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927974" y="1676834"/>
            <a:ext cx="3965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</a:t>
            </a:r>
            <a:r>
              <a:rPr lang="zh-CN" altLang="en-US" sz="1400" dirty="0" smtClean="0"/>
              <a:t>）</a:t>
            </a:r>
            <a:r>
              <a:rPr lang="zh-CN" altLang="en-US" sz="1400" dirty="0"/>
              <a:t>上下</a:t>
            </a:r>
            <a:r>
              <a:rPr lang="zh-CN" altLang="en-US" sz="1400" dirty="0" smtClean="0"/>
              <a:t>平移，热力学符合 </a:t>
            </a:r>
            <a:r>
              <a:rPr lang="en-US" altLang="zh-CN" sz="1400" dirty="0" smtClean="0"/>
              <a:t>(</a:t>
            </a:r>
            <a:r>
              <a:rPr lang="el-GR" altLang="zh-CN" sz="1400" dirty="0">
                <a:latin typeface="Calibri" panose="020F0502020204030204" pitchFamily="34" charset="0"/>
                <a:cs typeface="Arial" panose="020B0604020202020204" pitchFamily="34" charset="0"/>
              </a:rPr>
              <a:t>Δ</a:t>
            </a:r>
            <a:r>
              <a:rPr lang="en-US" altLang="zh-CN" sz="1400" i="1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altLang="zh-CN" sz="1400" baseline="30000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altLang="zh-CN" sz="1400" dirty="0" smtClean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altLang="zh-CN" sz="1400" dirty="0" smtClean="0">
                <a:latin typeface="Calibri" panose="020F0502020204030204" pitchFamily="34" charset="0"/>
                <a:cs typeface="Arial" panose="020B0604020202020204" pitchFamily="34" charset="0"/>
              </a:rPr>
              <a:t>-23.4 kcal/</a:t>
            </a:r>
            <a:r>
              <a:rPr lang="en-US" altLang="zh-CN" sz="1400" dirty="0" err="1" smtClean="0">
                <a:latin typeface="Calibri" panose="020F0502020204030204" pitchFamily="34" charset="0"/>
                <a:cs typeface="Arial" panose="020B0604020202020204" pitchFamily="34" charset="0"/>
              </a:rPr>
              <a:t>mol</a:t>
            </a:r>
            <a:r>
              <a:rPr lang="en-US" altLang="zh-CN" sz="1400" dirty="0" smtClean="0"/>
              <a:t>)</a:t>
            </a:r>
            <a:endParaRPr lang="zh-CN" altLang="en-US" sz="1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978015" y="2097446"/>
            <a:ext cx="7099184" cy="2348930"/>
            <a:chOff x="978015" y="2097446"/>
            <a:chExt cx="7099184" cy="2348930"/>
          </a:xfrm>
        </p:grpSpPr>
        <p:pic>
          <p:nvPicPr>
            <p:cNvPr id="12" name="内容占位符 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0788" b="71100"/>
            <a:stretch/>
          </p:blipFill>
          <p:spPr>
            <a:xfrm>
              <a:off x="1093694" y="2097446"/>
              <a:ext cx="3033250" cy="1922241"/>
            </a:xfrm>
            <a:prstGeom prst="rect">
              <a:avLst/>
            </a:prstGeom>
          </p:spPr>
        </p:pic>
        <p:pic>
          <p:nvPicPr>
            <p:cNvPr id="14" name="内容占位符 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0799" t="40062" b="27372"/>
            <a:stretch/>
          </p:blipFill>
          <p:spPr>
            <a:xfrm>
              <a:off x="5044770" y="2145863"/>
              <a:ext cx="3032429" cy="216606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978015" y="2097446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28702" y="3918960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88743" y="2127702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348226" y="2119710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938744" y="4150246"/>
              <a:ext cx="212052" cy="296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H="1">
            <a:off x="6069107" y="2741105"/>
            <a:ext cx="491171" cy="4877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520234" y="2487489"/>
            <a:ext cx="147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过渡态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510855" y="4526668"/>
            <a:ext cx="147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Marcus</a:t>
            </a:r>
            <a:r>
              <a:rPr lang="zh-CN" altLang="en-US" b="1" dirty="0" smtClean="0">
                <a:solidFill>
                  <a:srgbClr val="FF0000"/>
                </a:solidFill>
              </a:rPr>
              <a:t>方程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1" name="文本框 30"/>
              <p:cNvSpPr txBox="1"/>
              <p:nvPr/>
            </p:nvSpPr>
            <p:spPr>
              <a:xfrm>
                <a:off x="3221330" y="5402981"/>
                <a:ext cx="4127732" cy="463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=32.8+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−23.4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−23.4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×32.8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=22.1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𝑘𝑐𝑎𝑙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330" y="5402981"/>
                <a:ext cx="4127732" cy="4636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文本框 33"/>
              <p:cNvSpPr txBox="1"/>
              <p:nvPr/>
            </p:nvSpPr>
            <p:spPr>
              <a:xfrm>
                <a:off x="5463712" y="6105562"/>
                <a:ext cx="1854354" cy="249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𝑒𝑥𝑝𝑡</m:t>
                          </m:r>
                        </m:sub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b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=22.7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𝑘𝑐𝑎𝑙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12" y="6105562"/>
                <a:ext cx="1854354" cy="249235"/>
              </a:xfrm>
              <a:prstGeom prst="rect">
                <a:avLst/>
              </a:prstGeom>
              <a:blipFill rotWithShape="0">
                <a:blip r:embed="rId5"/>
                <a:stretch>
                  <a:fillRect l="-1645" t="-2500" r="-164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 descr="屏幕剪辑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315" r="64122"/>
          <a:stretch/>
        </p:blipFill>
        <p:spPr>
          <a:xfrm>
            <a:off x="7210345" y="2415840"/>
            <a:ext cx="1487177" cy="562728"/>
          </a:xfrm>
          <a:prstGeom prst="rect">
            <a:avLst/>
          </a:prstGeom>
        </p:spPr>
      </p:pic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59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剪辑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309" r="68879"/>
          <a:stretch/>
        </p:blipFill>
        <p:spPr>
          <a:xfrm>
            <a:off x="4505882" y="2054519"/>
            <a:ext cx="2585199" cy="4406469"/>
          </a:xfrm>
        </p:spPr>
      </p:pic>
      <p:sp>
        <p:nvSpPr>
          <p:cNvPr id="5" name="文本框 4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33CC"/>
                </a:solidFill>
              </a:rPr>
              <a:t>Marcus</a:t>
            </a:r>
            <a:r>
              <a:rPr lang="zh-CN" altLang="en-US" b="1" dirty="0" smtClean="0">
                <a:solidFill>
                  <a:srgbClr val="0033CC"/>
                </a:solidFill>
              </a:rPr>
              <a:t>反转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7" name="内容占位符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144" t="38309" r="39688" b="20362"/>
          <a:stretch/>
        </p:blipFill>
        <p:spPr>
          <a:xfrm>
            <a:off x="1656232" y="2054519"/>
            <a:ext cx="2256888" cy="2952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86753" y="4392706"/>
            <a:ext cx="887506" cy="61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95093" y="4392706"/>
            <a:ext cx="887506" cy="748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02424" y="2054519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72000" y="2054519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50993" y="4802744"/>
            <a:ext cx="280175" cy="28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29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65" y="501314"/>
            <a:ext cx="7401930" cy="617684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0290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8838" y="2299657"/>
            <a:ext cx="2953162" cy="300079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02" r="56187"/>
          <a:stretch/>
        </p:blipFill>
        <p:spPr>
          <a:xfrm>
            <a:off x="5662613" y="3042800"/>
            <a:ext cx="2654535" cy="4297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90067" y="1038610"/>
            <a:ext cx="67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电子转移</a:t>
            </a:r>
            <a:r>
              <a:rPr lang="en-US" altLang="zh-CN" b="1" dirty="0" smtClean="0">
                <a:solidFill>
                  <a:srgbClr val="0033CC"/>
                </a:solidFill>
              </a:rPr>
              <a:t>—</a:t>
            </a:r>
            <a:r>
              <a:rPr lang="zh-CN" altLang="en-US" b="1" dirty="0">
                <a:solidFill>
                  <a:srgbClr val="0033CC"/>
                </a:solidFill>
              </a:rPr>
              <a:t>重组能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187" b="43170"/>
          <a:stretch/>
        </p:blipFill>
        <p:spPr>
          <a:xfrm>
            <a:off x="5510896" y="3983983"/>
            <a:ext cx="2654535" cy="7904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10896" y="306984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重组能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6812725" y="2531361"/>
            <a:ext cx="181202" cy="552445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365961" y="220303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33CC"/>
                </a:solidFill>
              </a:rPr>
              <a:t>内部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07907" y="220191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33CC"/>
                </a:solidFill>
              </a:rPr>
              <a:t>溶剂</a:t>
            </a:r>
            <a:endParaRPr lang="zh-CN" altLang="en-US" dirty="0">
              <a:solidFill>
                <a:srgbClr val="0033CC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483482" y="2531361"/>
            <a:ext cx="181202" cy="552445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2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74" y="2215040"/>
            <a:ext cx="2687452" cy="606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54" y="3539277"/>
            <a:ext cx="4714055" cy="1774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反应级数和速率定律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7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610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分子性</a:t>
            </a:r>
            <a:r>
              <a:rPr lang="en-US" altLang="zh-CN" b="1" dirty="0" smtClean="0"/>
              <a:t>(molecularity)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185955" y="212489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动力学级数</a:t>
            </a:r>
            <a:r>
              <a:rPr lang="en-US" altLang="zh-CN" b="1" dirty="0" smtClean="0"/>
              <a:t>(kinetic order)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149531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334000" y="2621281"/>
            <a:ext cx="2664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49531" y="3148146"/>
            <a:ext cx="296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单分子</a:t>
            </a:r>
            <a:r>
              <a:rPr lang="en-US" altLang="zh-CN" dirty="0" smtClean="0"/>
              <a:t>(unimolecular)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双</a:t>
            </a:r>
            <a:r>
              <a:rPr lang="zh-CN" altLang="en-US" dirty="0" smtClean="0"/>
              <a:t>分子</a:t>
            </a:r>
            <a:r>
              <a:rPr lang="en-US" altLang="zh-CN" dirty="0" smtClean="0"/>
              <a:t>(bimolecular)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三</a:t>
            </a:r>
            <a:r>
              <a:rPr lang="zh-CN" altLang="en-US" dirty="0" smtClean="0"/>
              <a:t>分子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termolecular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334000" y="3148146"/>
            <a:ext cx="2960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一级反应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二级反应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三级反应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27610" y="2700048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（仅对基元反应）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952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95663" y="2454443"/>
            <a:ext cx="635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过渡态理论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94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38378"/>
          <a:stretch/>
        </p:blipFill>
        <p:spPr>
          <a:xfrm>
            <a:off x="3124912" y="1900816"/>
            <a:ext cx="2894175" cy="15651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6298" y="862147"/>
            <a:ext cx="41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33CC"/>
                </a:solidFill>
              </a:rPr>
              <a:t>过渡态理论</a:t>
            </a:r>
            <a:r>
              <a:rPr lang="en-US" altLang="zh-CN" b="1" dirty="0" smtClean="0">
                <a:solidFill>
                  <a:srgbClr val="0033CC"/>
                </a:solidFill>
              </a:rPr>
              <a:t>(</a:t>
            </a:r>
            <a:r>
              <a:rPr lang="en-US" altLang="zh-CN" b="1" dirty="0" err="1" smtClean="0">
                <a:solidFill>
                  <a:srgbClr val="0033CC"/>
                </a:solidFill>
              </a:rPr>
              <a:t>TST</a:t>
            </a:r>
            <a:r>
              <a:rPr lang="en-US" altLang="zh-CN" b="1" dirty="0" smtClean="0">
                <a:solidFill>
                  <a:srgbClr val="0033CC"/>
                </a:solidFill>
              </a:rPr>
              <a:t>)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文本框 10"/>
              <p:cNvSpPr txBox="1"/>
              <p:nvPr/>
            </p:nvSpPr>
            <p:spPr>
              <a:xfrm>
                <a:off x="3551632" y="4419385"/>
                <a:ext cx="206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32" y="4419385"/>
                <a:ext cx="206275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30303" r="-30303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文本框 11"/>
              <p:cNvSpPr txBox="1"/>
              <p:nvPr/>
            </p:nvSpPr>
            <p:spPr>
              <a:xfrm>
                <a:off x="4946467" y="4413614"/>
                <a:ext cx="4526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ǂ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467" y="4413614"/>
                <a:ext cx="452688" cy="319318"/>
              </a:xfrm>
              <a:prstGeom prst="rect">
                <a:avLst/>
              </a:prstGeom>
              <a:blipFill rotWithShape="0">
                <a:blip r:embed="rId4"/>
                <a:stretch>
                  <a:fillRect l="-12000" t="-3846" r="-6667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文本框 12"/>
              <p:cNvSpPr txBox="1"/>
              <p:nvPr/>
            </p:nvSpPr>
            <p:spPr>
              <a:xfrm>
                <a:off x="4233180" y="4419385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80" y="4419385"/>
                <a:ext cx="24045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500" r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文本框 13"/>
              <p:cNvSpPr txBox="1"/>
              <p:nvPr/>
            </p:nvSpPr>
            <p:spPr>
              <a:xfrm>
                <a:off x="4216314" y="4254974"/>
                <a:ext cx="3141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14" y="4254974"/>
                <a:ext cx="31418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1569" r="-2352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4C74-BF60-4CE0-8FC9-3A26C055DF2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28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</TotalTime>
  <Words>413</Words>
  <Application>Microsoft Office PowerPoint</Application>
  <PresentationFormat>全屏显示(4:3)</PresentationFormat>
  <Paragraphs>159</Paragraphs>
  <Slides>59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1" baseType="lpstr">
      <vt:lpstr>Office 主题</vt:lpstr>
      <vt:lpstr>CS ChemDraw Drawing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Acia</dc:creator>
  <cp:lastModifiedBy>微软用户</cp:lastModifiedBy>
  <cp:revision>33</cp:revision>
  <dcterms:created xsi:type="dcterms:W3CDTF">2018-03-22T02:05:10Z</dcterms:created>
  <dcterms:modified xsi:type="dcterms:W3CDTF">2020-03-14T09:29:23Z</dcterms:modified>
</cp:coreProperties>
</file>